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8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9" r:id="rId12"/>
    <p:sldId id="278" r:id="rId13"/>
    <p:sldId id="279" r:id="rId14"/>
    <p:sldId id="267" r:id="rId15"/>
    <p:sldId id="280" r:id="rId16"/>
    <p:sldId id="268" r:id="rId17"/>
    <p:sldId id="270" r:id="rId18"/>
    <p:sldId id="271" r:id="rId19"/>
    <p:sldId id="272" r:id="rId20"/>
    <p:sldId id="276" r:id="rId21"/>
    <p:sldId id="277" r:id="rId22"/>
    <p:sldId id="273" r:id="rId23"/>
    <p:sldId id="274" r:id="rId24"/>
    <p:sldId id="281" r:id="rId25"/>
    <p:sldId id="264" r:id="rId26"/>
    <p:sldId id="265" r:id="rId27"/>
    <p:sldId id="282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1" id="{F965B563-2AE8-4BA4-929F-1BFC80965BC7}">
          <p14:sldIdLst>
            <p14:sldId id="283"/>
          </p14:sldIdLst>
        </p14:section>
        <p14:section name="Section2" id="{81586FE3-7CD8-4589-A59E-D0F012A855B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6"/>
            <p14:sldId id="269"/>
            <p14:sldId id="278"/>
            <p14:sldId id="279"/>
            <p14:sldId id="267"/>
            <p14:sldId id="280"/>
            <p14:sldId id="268"/>
            <p14:sldId id="270"/>
            <p14:sldId id="271"/>
            <p14:sldId id="272"/>
            <p14:sldId id="276"/>
            <p14:sldId id="277"/>
            <p14:sldId id="273"/>
            <p14:sldId id="274"/>
            <p14:sldId id="281"/>
            <p14:sldId id="264"/>
            <p14:sldId id="265"/>
            <p14:sldId id="282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0" d="100"/>
          <a:sy n="400" d="100"/>
        </p:scale>
        <p:origin x="-15816" y="-69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1DD7-897D-E0AF-0944-6746F5446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3C375-E7F0-65BC-FBA1-D6117F392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CA3D1-9D8C-7D95-2202-9452A74F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FA800-DDDC-46BF-8688-955DB52CD8D5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E49D6-D608-5DA5-D64A-ACBE86AC2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2A76A-E080-60F2-1D41-AD58B9EF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1F075-9181-45C7-9340-412F1FBAE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0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8C76-57AC-A532-228A-3CB94A21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C8DED-63E6-0828-9FEA-A39460900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1EE00-30C7-C4FE-A9C5-B0DB83707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FA800-DDDC-46BF-8688-955DB52CD8D5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3DA1F-8E48-38A1-0DFD-5F0F5F8D8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38A05-7C7D-BF52-A1CB-344758900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1F075-9181-45C7-9340-412F1FBAE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3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F2CDA1-4FAB-3C9D-E596-1D3B57BAF0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254B-D006-3193-A357-C087889F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36152-1ED4-96A7-D5D6-D266AB7C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FA800-DDDC-46BF-8688-955DB52CD8D5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A35B2-7100-9F2C-0119-1CE13C2C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8AD5D-AE71-DAFF-5527-221E8A4B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1F075-9181-45C7-9340-412F1FBAE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6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283C6-9D1D-2FF2-C060-F0208B13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44A48-07DE-44F9-AA97-4BECF49D8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3B784-2DD6-D086-568A-9914D466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FA800-DDDC-46BF-8688-955DB52CD8D5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8694F-0333-C064-4588-81ED3FE33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21DBE-C877-D86A-2823-70E451B45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1F075-9181-45C7-9340-412F1FBAE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05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8B04-D247-244B-0013-E0011496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D5FD9-4526-3165-E4CA-991E11807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58471-5DC0-3DB7-6E91-8B16D1188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FA800-DDDC-46BF-8688-955DB52CD8D5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8717B-E9B3-FD59-EAE1-9528FB9B3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BF690-3B3E-3F47-8D7B-4CA627283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1F075-9181-45C7-9340-412F1FBAE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3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0B326-F922-D547-80CE-D742A2F9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AFE0F-A3AF-5CF9-5A29-3D0B7B025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F425E-EAAC-2309-A089-C658AB17D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7ADA6-2709-E912-11F0-C77110651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FA800-DDDC-46BF-8688-955DB52CD8D5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53F6E-4513-030F-065E-FB0F86240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5064-487D-2757-EDF4-D21CA643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1F075-9181-45C7-9340-412F1FBAE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63F0-091A-4968-FC79-FE79E4F72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F3F3A-394C-148A-55D3-555384C27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23368-D27E-1CDB-B7A9-CE5A53D7A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4D90F-FF35-A1B4-8D61-45B786F61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10977B-F0F9-3172-D143-2317D41F8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C71A05-9437-B2B0-2487-02399DF8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FA800-DDDC-46BF-8688-955DB52CD8D5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1E76C8-047B-A98C-6170-1BB78E40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74EE48-02FB-3E2A-5A5B-646DB83A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1F075-9181-45C7-9340-412F1FBAE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7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7466-5E15-0007-907D-DF09421D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BDC012-2779-7F9B-B00E-AF060D43A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FA800-DDDC-46BF-8688-955DB52CD8D5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C99D40-D829-8811-BE42-6FC0FAA26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45671-7855-E5B1-5B14-3D12BD849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1F075-9181-45C7-9340-412F1FBAE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11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C608BC-2C38-64DD-BD1F-A8991728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FA800-DDDC-46BF-8688-955DB52CD8D5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1FAA8-428E-8CDA-B0E5-816EBE6E6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6C03C-3309-8B40-4BD4-8B157145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1F075-9181-45C7-9340-412F1FBAE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90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4220-7514-2D37-1155-42CE316AB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1ED42-4AAE-A3BE-BB8C-0C1BA701C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F9110-0FF6-7852-75A5-9B9B39682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BAC3C-92E0-48DF-0271-8F7E81B2B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FA800-DDDC-46BF-8688-955DB52CD8D5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BE3F3-E83C-1C84-4D1A-DF3F2BF36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65430-A5CA-55CC-393E-ED1BE1FBA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1F075-9181-45C7-9340-412F1FBAE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2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BE60-B439-3D96-C9E4-38938ED26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2D8C11-0672-A59F-0BF1-71DDDF087C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18F1C-4CA1-464E-BDB1-777686F18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7D09A-467B-CA82-E828-DCD32674D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FA800-DDDC-46BF-8688-955DB52CD8D5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01155-0016-73CB-C9B0-75D08068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91C29-2B5F-6747-3937-E5ACA98B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1F075-9181-45C7-9340-412F1FBAE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69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D6A2D-ED19-009D-6E93-0A1A823E2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1A5FF-B8B6-52FE-5285-F9D293FF5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DFD10-7043-0053-D423-6742877A7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0FA800-DDDC-46BF-8688-955DB52CD8D5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A7243-E4BC-8DEC-D1AF-96D53A0C85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A874E-2F62-90DC-B41C-A2B15CCE6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41F075-9181-45C7-9340-412F1FBAE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02B08-D0C2-898B-9D30-36729A5C4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606" y="402597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Bernard MT Condensed" panose="02050806060905020404" pitchFamily="18" charset="0"/>
              </a:rPr>
              <a:t>Group Members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1F4A-960A-D729-4FB3-A2AA84B42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707" y="5207280"/>
            <a:ext cx="7071271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nard MT Condensed" panose="02050806060905020404" pitchFamily="18" charset="0"/>
              </a:rPr>
              <a:t>Muhammad Hamza                               BSSE23001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nard MT Condensed" panose="02050806060905020404" pitchFamily="18" charset="0"/>
              </a:rPr>
              <a:t>Muhammad Sarmad Ahmad                  BSSE23013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nard MT Condensed" panose="02050806060905020404" pitchFamily="18" charset="0"/>
              </a:rPr>
              <a:t>Hafiz Azfer Umar Sheikh                        BSSE23064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0D85FD-A28F-BBB4-238F-7F5CCF7281F7}"/>
              </a:ext>
            </a:extLst>
          </p:cNvPr>
          <p:cNvSpPr txBox="1">
            <a:spLocks/>
          </p:cNvSpPr>
          <p:nvPr/>
        </p:nvSpPr>
        <p:spPr>
          <a:xfrm>
            <a:off x="7326867" y="4405592"/>
            <a:ext cx="10515600" cy="2405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chemeClr val="tx2">
                    <a:lumMod val="25000"/>
                    <a:lumOff val="75000"/>
                  </a:schemeClr>
                </a:solidFill>
                <a:latin typeface="Bernard MT Condensed" panose="02050806060905020404" pitchFamily="18" charset="0"/>
              </a:rPr>
              <a:t>	 Supervisor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rPr>
              <a:t>	Dr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rPr>
              <a:t>Zunnurain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rPr>
              <a:t> Hussain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tx2">
                    <a:lumMod val="25000"/>
                    <a:lumOff val="75000"/>
                  </a:schemeClr>
                </a:solidFill>
                <a:latin typeface="Bernard MT Condensed" panose="02050806060905020404" pitchFamily="18" charset="0"/>
              </a:rPr>
              <a:t>	Coordinator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rPr>
              <a:t>	 Sir Umair Makhdoom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F6FA6-93B6-B572-0AD9-79E4C1681BF6}"/>
              </a:ext>
            </a:extLst>
          </p:cNvPr>
          <p:cNvSpPr txBox="1"/>
          <p:nvPr/>
        </p:nvSpPr>
        <p:spPr>
          <a:xfrm>
            <a:off x="735396" y="773535"/>
            <a:ext cx="1072120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4">
                    <a:lumMod val="50000"/>
                  </a:schemeClr>
                </a:solidFill>
                <a:latin typeface="Stencil" panose="040409050D0802020404" pitchFamily="82" charset="0"/>
              </a:rPr>
              <a:t>Software Development </a:t>
            </a:r>
          </a:p>
          <a:p>
            <a:pPr algn="ctr"/>
            <a:r>
              <a:rPr lang="en-US" sz="6600" dirty="0">
                <a:solidFill>
                  <a:schemeClr val="accent4">
                    <a:lumMod val="50000"/>
                  </a:schemeClr>
                </a:solidFill>
                <a:latin typeface="Stencil" panose="040409050D0802020404" pitchFamily="82" charset="0"/>
              </a:rPr>
              <a:t>&amp; Construction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94778-F44F-3156-CB88-E7093025FC4E}"/>
              </a:ext>
            </a:extLst>
          </p:cNvPr>
          <p:cNvSpPr txBox="1"/>
          <p:nvPr/>
        </p:nvSpPr>
        <p:spPr>
          <a:xfrm>
            <a:off x="4372128" y="3224285"/>
            <a:ext cx="3447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ernard MT Condensed" panose="020508060609050204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Semester Project</a:t>
            </a:r>
          </a:p>
        </p:txBody>
      </p:sp>
    </p:spTree>
    <p:extLst>
      <p:ext uri="{BB962C8B-B14F-4D97-AF65-F5344CB8AC3E}">
        <p14:creationId xmlns:p14="http://schemas.microsoft.com/office/powerpoint/2010/main" val="1404331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BA232F-6553-EC56-C210-B210677D1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Implementation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CD7C0-841A-BE27-0A62-88FA324EC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GB" sz="3200" b="1" dirty="0">
                <a:solidFill>
                  <a:schemeClr val="accent2">
                    <a:lumMod val="75000"/>
                  </a:schemeClr>
                </a:solidFill>
              </a:rPr>
              <a:t>IAM, Network, and Security Configuration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/>
                </a:solidFill>
              </a:rPr>
              <a:t>Objective:</a:t>
            </a:r>
            <a:r>
              <a:rPr lang="en-GB" sz="2000" dirty="0">
                <a:solidFill>
                  <a:schemeClr val="tx2"/>
                </a:solidFill>
              </a:rPr>
              <a:t> Create a secure, isolated network environment.</a:t>
            </a:r>
            <a:endParaRPr lang="en-US" sz="2000" dirty="0">
              <a:solidFill>
                <a:schemeClr val="tx2"/>
              </a:solidFill>
            </a:endParaRPr>
          </a:p>
          <a:p>
            <a:pPr marL="0" lvl="0" indent="0">
              <a:buNone/>
            </a:pPr>
            <a:r>
              <a:rPr lang="en-GB" sz="2000" b="1" dirty="0">
                <a:solidFill>
                  <a:schemeClr val="tx2"/>
                </a:solidFill>
              </a:rPr>
              <a:t>IAM Roles:</a:t>
            </a:r>
            <a:r>
              <a:rPr lang="en-GB" sz="2000" dirty="0">
                <a:solidFill>
                  <a:schemeClr val="tx2"/>
                </a:solidFill>
              </a:rPr>
              <a:t> Created </a:t>
            </a:r>
            <a:r>
              <a:rPr lang="en-GB" sz="2000" dirty="0" err="1">
                <a:solidFill>
                  <a:schemeClr val="tx2"/>
                </a:solidFill>
              </a:rPr>
              <a:t>ECS_Task_Execution_Role</a:t>
            </a:r>
            <a:r>
              <a:rPr lang="en-GB" sz="2000" dirty="0">
                <a:solidFill>
                  <a:schemeClr val="tx2"/>
                </a:solidFill>
              </a:rPr>
              <a:t> allowing Fargate to pull images from ECR and write logs to CloudWatch.</a:t>
            </a:r>
            <a:endParaRPr lang="en-US" sz="2000" dirty="0">
              <a:solidFill>
                <a:schemeClr val="tx2"/>
              </a:solidFill>
            </a:endParaRPr>
          </a:p>
          <a:p>
            <a:pPr marL="0" lvl="0" indent="0">
              <a:buNone/>
            </a:pPr>
            <a:r>
              <a:rPr lang="en-GB" sz="2000" b="1" dirty="0">
                <a:solidFill>
                  <a:schemeClr val="tx2"/>
                </a:solidFill>
              </a:rPr>
              <a:t>VPC Setup:</a:t>
            </a:r>
            <a:r>
              <a:rPr lang="en-GB" sz="2000" dirty="0">
                <a:solidFill>
                  <a:schemeClr val="tx2"/>
                </a:solidFill>
              </a:rPr>
              <a:t> Configured a VPC (10.0.0.0/16) with 2 Public Subnets (for ALBs) and 4 Private Subnets (for App/DB layers).</a:t>
            </a:r>
            <a:endParaRPr lang="en-US" sz="2000" dirty="0">
              <a:solidFill>
                <a:schemeClr val="tx2"/>
              </a:solidFill>
            </a:endParaRPr>
          </a:p>
          <a:p>
            <a:pPr marL="0" lvl="0" indent="0">
              <a:buNone/>
            </a:pPr>
            <a:r>
              <a:rPr lang="en-GB" sz="2000" b="1" dirty="0">
                <a:solidFill>
                  <a:schemeClr val="tx2"/>
                </a:solidFill>
              </a:rPr>
              <a:t>Security Groups:</a:t>
            </a:r>
            <a:endParaRPr lang="en-US" sz="2000" dirty="0">
              <a:solidFill>
                <a:schemeClr val="tx2"/>
              </a:solidFill>
            </a:endParaRPr>
          </a:p>
          <a:p>
            <a:pPr lvl="1"/>
            <a:r>
              <a:rPr lang="en-GB" sz="2000" dirty="0">
                <a:solidFill>
                  <a:schemeClr val="tx2"/>
                </a:solidFill>
              </a:rPr>
              <a:t>ALB-SG: Allow Port 80/443 from 0.0.0.0/0.</a:t>
            </a:r>
            <a:endParaRPr lang="en-US" sz="2000" dirty="0">
              <a:solidFill>
                <a:schemeClr val="tx2"/>
              </a:solidFill>
            </a:endParaRPr>
          </a:p>
          <a:p>
            <a:pPr lvl="1"/>
            <a:r>
              <a:rPr lang="en-GB" sz="2000" dirty="0">
                <a:solidFill>
                  <a:schemeClr val="tx2"/>
                </a:solidFill>
              </a:rPr>
              <a:t>App-SG: Allow traffic only from ALB-SG.</a:t>
            </a:r>
            <a:endParaRPr lang="en-US" sz="2000" dirty="0">
              <a:solidFill>
                <a:schemeClr val="tx2"/>
              </a:solidFill>
            </a:endParaRPr>
          </a:p>
          <a:p>
            <a:pPr lvl="1"/>
            <a:r>
              <a:rPr lang="en-GB" sz="2000" dirty="0">
                <a:solidFill>
                  <a:schemeClr val="tx2"/>
                </a:solidFill>
              </a:rPr>
              <a:t>DB-SG: Allow traffic only from App-SG on port 3306 (MySQL).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627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2BF5-C31B-13DA-95CD-8C23648A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VPC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90D15-136A-E97E-99EE-40E74AEF7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85" y="1825625"/>
            <a:ext cx="94594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32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196E4-0279-C0F5-6E00-2B55CA7EC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NAT Gateway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18152F-8EFE-1C2D-EC94-0C56DF1A2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8316"/>
            <a:ext cx="10515600" cy="422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3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341A8A-6B13-136D-F0EC-D4B0CCBD1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CCD1-7F0C-DAA7-D001-4BDA8F7D4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IGW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CCC4B15-8963-ED7A-DACB-5EE55B8D4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4180"/>
            <a:ext cx="10515600" cy="411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13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BC3610-0464-CEAB-9FCA-125580802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04854" cy="28158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CC127-44A4-8EF4-7716-9D8020482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7" y="3041455"/>
            <a:ext cx="8353586" cy="3816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9E55F8-24C6-48DC-B28E-2E2F0C9FA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44338" cy="29315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2D4145-DBA0-C8F3-AD0E-63EDC4081FED}"/>
              </a:ext>
            </a:extLst>
          </p:cNvPr>
          <p:cNvSpPr txBox="1"/>
          <p:nvPr/>
        </p:nvSpPr>
        <p:spPr>
          <a:xfrm flipH="1">
            <a:off x="8839197" y="4949727"/>
            <a:ext cx="330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Image 2.2: Security Groups </a:t>
            </a:r>
          </a:p>
        </p:txBody>
      </p:sp>
    </p:spTree>
    <p:extLst>
      <p:ext uri="{BB962C8B-B14F-4D97-AF65-F5344CB8AC3E}">
        <p14:creationId xmlns:p14="http://schemas.microsoft.com/office/powerpoint/2010/main" val="4063915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A4B72-A987-CC62-6132-CACC02D00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652" y="377463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Policies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91F628-1694-0FEF-74D2-150A1A4EC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78" y="1825625"/>
            <a:ext cx="8308043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90D90-4D5C-0BDF-4246-6C529EA7C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4" y="2710035"/>
            <a:ext cx="5828261" cy="32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16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1864-87AA-40CA-0D09-5B9CEA3C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480" y="1200240"/>
            <a:ext cx="5801917" cy="2228760"/>
          </a:xfrm>
        </p:spPr>
        <p:txBody>
          <a:bodyPr anchor="b">
            <a:normAutofit/>
          </a:bodyPr>
          <a:lstStyle/>
          <a:p>
            <a:r>
              <a:rPr lang="en-GB" sz="4000" b="1" dirty="0">
                <a:solidFill>
                  <a:schemeClr val="accent2">
                    <a:lumMod val="75000"/>
                  </a:schemeClr>
                </a:solidFill>
              </a:rPr>
              <a:t>Database and Storage Layer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1AAA3-1BA5-BC58-C86D-04BF47FCE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480" y="3600715"/>
            <a:ext cx="5801917" cy="2057045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GB" sz="2400" b="1" dirty="0"/>
              <a:t>DynamoDB Tables:</a:t>
            </a:r>
            <a:r>
              <a:rPr lang="en-GB" sz="2400" dirty="0"/>
              <a:t> Created tables for </a:t>
            </a:r>
            <a:r>
              <a:rPr lang="en-GB" sz="2400" dirty="0" err="1"/>
              <a:t>CartItems</a:t>
            </a:r>
            <a:r>
              <a:rPr lang="en-GB" sz="2400" dirty="0"/>
              <a:t> (Partition Key: </a:t>
            </a:r>
            <a:r>
              <a:rPr lang="en-GB" sz="2400" dirty="0" err="1"/>
              <a:t>SessionID</a:t>
            </a:r>
            <a:r>
              <a:rPr lang="en-GB" sz="2400" dirty="0"/>
              <a:t>) and </a:t>
            </a:r>
            <a:r>
              <a:rPr lang="en-GB" sz="2400" dirty="0" err="1"/>
              <a:t>ProductCatalog</a:t>
            </a:r>
            <a:r>
              <a:rPr lang="en-GB" sz="2400" dirty="0"/>
              <a:t> (Partition Key: </a:t>
            </a:r>
            <a:r>
              <a:rPr lang="en-GB" sz="2400" dirty="0" err="1"/>
              <a:t>ProductID</a:t>
            </a:r>
            <a:r>
              <a:rPr lang="en-GB" sz="2400" dirty="0"/>
              <a:t>).</a:t>
            </a:r>
            <a:endParaRPr lang="en-US" sz="2400" dirty="0"/>
          </a:p>
          <a:p>
            <a:pPr marL="0" lvl="0" indent="0">
              <a:buNone/>
            </a:pPr>
            <a:r>
              <a:rPr lang="en-GB" sz="2400" b="1" dirty="0"/>
              <a:t>S3 Buckets:</a:t>
            </a:r>
            <a:r>
              <a:rPr lang="en-GB" sz="2400" dirty="0"/>
              <a:t> Configured app.static.com bucket with public read access disabled, accessible only via CloudFront OAI (Origin Access Identity).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3B5277A7-B71A-ECA9-F4FC-7DD975373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38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6B2F3C-A82F-7A42-8D4D-D30FDFFF9660}"/>
              </a:ext>
            </a:extLst>
          </p:cNvPr>
          <p:cNvSpPr txBox="1"/>
          <p:nvPr/>
        </p:nvSpPr>
        <p:spPr>
          <a:xfrm>
            <a:off x="828675" y="494414"/>
            <a:ext cx="10534650" cy="8174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DynamoDB  </a:t>
            </a:r>
            <a:r>
              <a:rPr lang="en-US" sz="3600" b="1" kern="12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ScreenShot</a:t>
            </a:r>
            <a:endParaRPr lang="en-US" sz="3600" b="1" kern="1200" dirty="0">
              <a:solidFill>
                <a:schemeClr val="tx2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68CF4B-5BE4-4EFC-E468-3E92C3A0B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2168"/>
            <a:ext cx="10515600" cy="429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37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B0969-9BA6-2C07-D7E6-CC0859980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accent2">
                    <a:lumMod val="75000"/>
                  </a:schemeClr>
                </a:solidFill>
              </a:rPr>
              <a:t>Containerization and ECS Deployment</a:t>
            </a:r>
            <a:endParaRPr 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FADA7-BA9E-F245-7622-54D2AA87C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Autofit/>
          </a:bodyPr>
          <a:lstStyle/>
          <a:p>
            <a:pPr marL="0" lvl="0" indent="0">
              <a:buNone/>
            </a:pPr>
            <a:r>
              <a:rPr lang="en-GB" sz="2000" b="1" dirty="0">
                <a:solidFill>
                  <a:schemeClr val="tx2"/>
                </a:solidFill>
              </a:rPr>
              <a:t>ECR Repositories:</a:t>
            </a:r>
            <a:r>
              <a:rPr lang="en-GB" sz="2000" dirty="0">
                <a:solidFill>
                  <a:schemeClr val="tx2"/>
                </a:solidFill>
              </a:rPr>
              <a:t> Created repositories for user-service, order-service, and product-service.</a:t>
            </a:r>
            <a:endParaRPr lang="en-US" sz="2000" dirty="0">
              <a:solidFill>
                <a:schemeClr val="tx2"/>
              </a:solidFill>
            </a:endParaRPr>
          </a:p>
          <a:p>
            <a:pPr lvl="1"/>
            <a:r>
              <a:rPr lang="en-GB" sz="2000" i="1" dirty="0">
                <a:solidFill>
                  <a:schemeClr val="tx2"/>
                </a:solidFill>
              </a:rPr>
              <a:t>Command used:</a:t>
            </a:r>
            <a:r>
              <a:rPr lang="en-GB" sz="2000" dirty="0">
                <a:solidFill>
                  <a:schemeClr val="tx2"/>
                </a:solidFill>
              </a:rPr>
              <a:t> </a:t>
            </a:r>
            <a:r>
              <a:rPr lang="en-GB" sz="2000" dirty="0" err="1">
                <a:solidFill>
                  <a:schemeClr val="tx2"/>
                </a:solidFill>
              </a:rPr>
              <a:t>aws</a:t>
            </a:r>
            <a:r>
              <a:rPr lang="en-GB" sz="2000" dirty="0">
                <a:solidFill>
                  <a:schemeClr val="tx2"/>
                </a:solidFill>
              </a:rPr>
              <a:t> </a:t>
            </a:r>
            <a:r>
              <a:rPr lang="en-GB" sz="2000" dirty="0" err="1">
                <a:solidFill>
                  <a:schemeClr val="tx2"/>
                </a:solidFill>
              </a:rPr>
              <a:t>ecr</a:t>
            </a:r>
            <a:r>
              <a:rPr lang="en-GB" sz="2000" dirty="0">
                <a:solidFill>
                  <a:schemeClr val="tx2"/>
                </a:solidFill>
              </a:rPr>
              <a:t> create-repository --repository-name order-service</a:t>
            </a:r>
            <a:endParaRPr lang="en-US" sz="2000" dirty="0">
              <a:solidFill>
                <a:schemeClr val="tx2"/>
              </a:solidFill>
            </a:endParaRPr>
          </a:p>
          <a:p>
            <a:pPr marL="0" lvl="0" indent="0">
              <a:buNone/>
            </a:pPr>
            <a:r>
              <a:rPr lang="en-GB" sz="2000" b="1" dirty="0">
                <a:solidFill>
                  <a:schemeClr val="tx2"/>
                </a:solidFill>
              </a:rPr>
              <a:t>Task Definitions:</a:t>
            </a:r>
            <a:r>
              <a:rPr lang="en-GB" sz="2000" dirty="0">
                <a:solidFill>
                  <a:schemeClr val="tx2"/>
                </a:solidFill>
              </a:rPr>
              <a:t> Defined Fargate tasks allocating 0.5 vCPU and 1GB RAM per container.</a:t>
            </a:r>
            <a:endParaRPr lang="en-US" sz="2000" dirty="0">
              <a:solidFill>
                <a:schemeClr val="tx2"/>
              </a:solidFill>
            </a:endParaRPr>
          </a:p>
          <a:p>
            <a:pPr marL="0" lvl="0" indent="0">
              <a:buNone/>
            </a:pPr>
            <a:r>
              <a:rPr lang="en-GB" sz="2000" b="1" dirty="0">
                <a:solidFill>
                  <a:schemeClr val="tx2"/>
                </a:solidFill>
              </a:rPr>
              <a:t>Service Deployment:</a:t>
            </a:r>
            <a:r>
              <a:rPr lang="en-GB" sz="2000" dirty="0">
                <a:solidFill>
                  <a:schemeClr val="tx2"/>
                </a:solidFill>
              </a:rPr>
              <a:t> Deployed ECS Services with a desired count of 2 tasks for high availability.</a:t>
            </a:r>
            <a:endParaRPr lang="en-US" sz="20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Server">
            <a:extLst>
              <a:ext uri="{FF2B5EF4-FFF2-40B4-BE49-F238E27FC236}">
                <a16:creationId xmlns:a16="http://schemas.microsoft.com/office/drawing/2014/main" id="{3B1438E8-6ABC-46C6-5280-B54764301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45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2BFE17-CCDC-0DFB-CDA7-EC770C86A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87" y="173429"/>
            <a:ext cx="7961026" cy="27664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C81F0-617A-DFA5-31FC-C75418984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57" y="3055199"/>
            <a:ext cx="8785486" cy="362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83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2D6EB3-46AD-DF54-44C7-2652BFAD0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576" y="1346268"/>
            <a:ext cx="5274860" cy="3066706"/>
          </a:xfrm>
        </p:spPr>
        <p:txBody>
          <a:bodyPr anchor="b">
            <a:normAutofit/>
          </a:bodyPr>
          <a:lstStyle/>
          <a:p>
            <a:pPr algn="l"/>
            <a:r>
              <a:rPr lang="en-GB" sz="4200" b="1"/>
              <a:t>Scalable E-Commerce with Microservices on AWS</a:t>
            </a:r>
            <a:br>
              <a:rPr lang="en-GB" sz="4200" b="1"/>
            </a:br>
            <a:endParaRPr lang="en-US" sz="4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B417C4-A1FD-6265-7FFA-9D21F66CD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4038911"/>
            <a:ext cx="4778168" cy="1472821"/>
          </a:xfrm>
        </p:spPr>
        <p:txBody>
          <a:bodyPr anchor="t">
            <a:normAutofit/>
          </a:bodyPr>
          <a:lstStyle/>
          <a:p>
            <a:pPr algn="l"/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Online Boutique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Graphic 6" descr="Syncing Cloud">
            <a:extLst>
              <a:ext uri="{FF2B5EF4-FFF2-40B4-BE49-F238E27FC236}">
                <a16:creationId xmlns:a16="http://schemas.microsoft.com/office/drawing/2014/main" id="{6CECF2C2-BE00-A4E7-D99D-0F75980BB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6011" y="1729957"/>
            <a:ext cx="3398086" cy="339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68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F259-0247-218A-ECB8-3917830E5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Lambda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7E69D9-4635-822C-C796-FF4199D21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73" y="1825625"/>
            <a:ext cx="103912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33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BDD4-41CB-9A4D-814F-C40BAD09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API Gateway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EA6663-C6B2-219D-9666-47CD02957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7183"/>
            <a:ext cx="10515600" cy="40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83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8D92C-9858-826A-0CAD-768B5901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accent2">
                    <a:lumMod val="75000"/>
                  </a:schemeClr>
                </a:solidFill>
              </a:rPr>
              <a:t>Frontend and Content Delivery</a:t>
            </a:r>
            <a:endParaRPr 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72F59-BE9E-2816-39E1-096C79FD1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GB" sz="2000" b="1" dirty="0">
                <a:solidFill>
                  <a:schemeClr val="tx2"/>
                </a:solidFill>
              </a:rPr>
              <a:t>Load Balancer: </a:t>
            </a:r>
            <a:r>
              <a:rPr lang="en-GB" sz="2000" dirty="0">
                <a:solidFill>
                  <a:schemeClr val="tx2"/>
                </a:solidFill>
              </a:rPr>
              <a:t>Configured an Application Load Balancer (ALB) to route traffic based on path patterns (e.g., /</a:t>
            </a:r>
            <a:r>
              <a:rPr lang="en-GB" sz="2000" dirty="0" err="1">
                <a:solidFill>
                  <a:schemeClr val="tx2"/>
                </a:solidFill>
              </a:rPr>
              <a:t>api</a:t>
            </a:r>
            <a:r>
              <a:rPr lang="en-GB" sz="2000" dirty="0">
                <a:solidFill>
                  <a:schemeClr val="tx2"/>
                </a:solidFill>
              </a:rPr>
              <a:t>/orders -&gt; Order Service Target Group).</a:t>
            </a:r>
            <a:endParaRPr lang="en-US" sz="2000" dirty="0">
              <a:solidFill>
                <a:schemeClr val="tx2"/>
              </a:solidFill>
            </a:endParaRPr>
          </a:p>
          <a:p>
            <a:pPr marL="0" lvl="0" indent="0">
              <a:buNone/>
            </a:pPr>
            <a:r>
              <a:rPr lang="en-GB" sz="2000" b="1" dirty="0">
                <a:solidFill>
                  <a:schemeClr val="tx2"/>
                </a:solidFill>
              </a:rPr>
              <a:t>CloudFront: </a:t>
            </a:r>
            <a:r>
              <a:rPr lang="en-GB" sz="2000" dirty="0">
                <a:solidFill>
                  <a:schemeClr val="tx2"/>
                </a:solidFill>
              </a:rPr>
              <a:t>Set up a distribution pointing to the S3 bucket, ensuring HTTPS enforcement.</a:t>
            </a:r>
            <a:endParaRPr lang="en-US" sz="2000" i="1" dirty="0">
              <a:solidFill>
                <a:schemeClr val="tx2"/>
              </a:solidFill>
            </a:endParaRPr>
          </a:p>
          <a:p>
            <a:pPr marL="0" lvl="0" indent="0">
              <a:buNone/>
            </a:pPr>
            <a:r>
              <a:rPr lang="en-GB" sz="2000" b="1" dirty="0">
                <a:solidFill>
                  <a:schemeClr val="tx2"/>
                </a:solidFill>
              </a:rPr>
              <a:t>Route 53</a:t>
            </a:r>
            <a:r>
              <a:rPr lang="en-GB" sz="2000" dirty="0">
                <a:solidFill>
                  <a:schemeClr val="tx2"/>
                </a:solidFill>
              </a:rPr>
              <a:t>: Mapped the domain alias records (A-records) to the CloudFront distribution and the ALB.</a:t>
            </a:r>
            <a:endParaRPr lang="en-US" sz="2000" dirty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Server">
            <a:extLst>
              <a:ext uri="{FF2B5EF4-FFF2-40B4-BE49-F238E27FC236}">
                <a16:creationId xmlns:a16="http://schemas.microsoft.com/office/drawing/2014/main" id="{9E3B6FA5-9C93-B812-B53E-439CB536B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2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CDBC67-FBF6-D4BB-0D22-4146B5D7F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accent2">
                    <a:lumMod val="75000"/>
                  </a:schemeClr>
                </a:solidFill>
              </a:rPr>
              <a:t>Monitoring and Maintenance</a:t>
            </a:r>
            <a:endParaRPr 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4CE11-032A-C765-7855-2047DB3D9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GB" sz="2000" b="1" dirty="0">
                <a:solidFill>
                  <a:schemeClr val="tx2"/>
                </a:solidFill>
              </a:rPr>
              <a:t>CloudWatch Alarms:</a:t>
            </a:r>
            <a:r>
              <a:rPr lang="en-GB" sz="2000" dirty="0">
                <a:solidFill>
                  <a:schemeClr val="tx2"/>
                </a:solidFill>
              </a:rPr>
              <a:t> Configured alarms to trigger if CPU utilization exceeds 70% in the ECS cluster.</a:t>
            </a:r>
            <a:endParaRPr lang="en-US" sz="2000" dirty="0">
              <a:solidFill>
                <a:schemeClr val="tx2"/>
              </a:solidFill>
            </a:endParaRPr>
          </a:p>
          <a:p>
            <a:pPr marL="0" lvl="0" indent="0">
              <a:buNone/>
            </a:pPr>
            <a:r>
              <a:rPr lang="en-GB" sz="2000" dirty="0">
                <a:solidFill>
                  <a:schemeClr val="tx2"/>
                </a:solidFill>
              </a:rPr>
              <a:t>Equation used for scaling trigger: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GB" sz="2000" dirty="0">
                <a:solidFill>
                  <a:schemeClr val="tx2"/>
                </a:solidFill>
              </a:rPr>
              <a:t>$$CPU_{utilization} = \frac{\sum (CPU_{used})}{\sum (CPU_{reserved})} \times 100$$</a:t>
            </a:r>
            <a:endParaRPr lang="en-US" sz="2000" dirty="0">
              <a:solidFill>
                <a:schemeClr val="tx2"/>
              </a:solidFill>
            </a:endParaRPr>
          </a:p>
          <a:p>
            <a:pPr marL="0" lvl="0" indent="0">
              <a:buNone/>
            </a:pPr>
            <a:r>
              <a:rPr lang="en-GB" sz="2000" b="1" dirty="0">
                <a:solidFill>
                  <a:schemeClr val="tx2"/>
                </a:solidFill>
              </a:rPr>
              <a:t>Logs:</a:t>
            </a:r>
            <a:r>
              <a:rPr lang="en-GB" sz="2000" dirty="0">
                <a:solidFill>
                  <a:schemeClr val="tx2"/>
                </a:solidFill>
              </a:rPr>
              <a:t> Enabled CloudWatch Logs for all Fargate containers to troubleshoot application errors.</a:t>
            </a:r>
            <a:endParaRPr lang="en-US" sz="2000" dirty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Bell">
            <a:extLst>
              <a:ext uri="{FF2B5EF4-FFF2-40B4-BE49-F238E27FC236}">
                <a16:creationId xmlns:a16="http://schemas.microsoft.com/office/drawing/2014/main" id="{E3473263-D8FC-2058-C7E1-A562EC795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5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314D791-4D8A-4854-B8FC-6959656D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076E76-3EB3-4269-8135-07CAB20E5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C8D380-776C-83B4-4ACF-F90920EF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279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B3C7E5-50E1-4F9E-AEA3-A6D219039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5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0233B5C-C5A9-48C0-8C07-21E6F6B3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0F3AF96-AAC1-41E3-9F66-0A6277845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DF38A98-557F-4C23-935A-42806B67A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ACEB13D-EBFC-4288-B604-572C2F77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88F9A4-0578-4C59-8B4A-346E02C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262397" y="3928396"/>
            <a:ext cx="3142400" cy="2716805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63F827B-FA00-442A-A09C-806F1FFA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876680-EE75-4791-842F-E23509221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B9819B2-70D4-4E0A-8D51-6B359B44C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FA8033D-6A70-4FA5-8F37-7F8C117C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6877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CC0C9-8B6A-3428-1F46-F898FEE8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03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Monolithic vs. Microservices</a:t>
            </a:r>
            <a:br>
              <a:rPr lang="en-US" sz="4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US" sz="4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628C5D-BFE4-12C8-301B-11F88BF8AF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302744"/>
              </p:ext>
            </p:extLst>
          </p:nvPr>
        </p:nvGraphicFramePr>
        <p:xfrm>
          <a:off x="174884" y="824459"/>
          <a:ext cx="11842231" cy="58970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2207">
                  <a:extLst>
                    <a:ext uri="{9D8B030D-6E8A-4147-A177-3AD203B41FA5}">
                      <a16:colId xmlns:a16="http://schemas.microsoft.com/office/drawing/2014/main" val="2707183151"/>
                    </a:ext>
                  </a:extLst>
                </a:gridCol>
                <a:gridCol w="4887134">
                  <a:extLst>
                    <a:ext uri="{9D8B030D-6E8A-4147-A177-3AD203B41FA5}">
                      <a16:colId xmlns:a16="http://schemas.microsoft.com/office/drawing/2014/main" val="2899893228"/>
                    </a:ext>
                  </a:extLst>
                </a:gridCol>
                <a:gridCol w="4772890">
                  <a:extLst>
                    <a:ext uri="{9D8B030D-6E8A-4147-A177-3AD203B41FA5}">
                      <a16:colId xmlns:a16="http://schemas.microsoft.com/office/drawing/2014/main" val="3117341987"/>
                    </a:ext>
                  </a:extLst>
                </a:gridCol>
              </a:tblGrid>
              <a:tr h="3320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Criteria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Monolithic Architecture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Microservices Architecture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54478"/>
                  </a:ext>
                </a:extLst>
              </a:tr>
              <a:tr h="72011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Scalability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Entire application must scale as a unit; resource inefficient.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Individual services scale independently (e.g., ECS Fargate); optimized resource utilization.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2187892"/>
                  </a:ext>
                </a:extLst>
              </a:tr>
              <a:tr h="58465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Deployment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Single, large deployment cycle; slower release cycles and high risk.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Independent service deployments; faster time-to-market and lower risk per release.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950939"/>
                  </a:ext>
                </a:extLst>
              </a:tr>
              <a:tr h="58465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Failure Isolation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Single point of failure; one bug can crash entire system.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Isolated failures; faulty service (e.g., Cart) does not affect others (e.g., Orders).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908468"/>
                  </a:ext>
                </a:extLst>
              </a:tr>
              <a:tr h="787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Technology Flexibility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Limited to single technology stack across the entire application.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Each service can use the optimal technology stack (e.g., Java for Orders, Python for Analytics).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27160"/>
                  </a:ext>
                </a:extLst>
              </a:tr>
              <a:tr h="129634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Database Management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Centralized single database; high potential for contention and bottlenecks.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Distributed databases per service (RDS for Orders, DynamoDB for Sessions); reduced contention.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1549"/>
                  </a:ext>
                </a:extLst>
              </a:tr>
              <a:tr h="8372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Operational Complexity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Lower initial complexity; significantly harder to troubleshoot and maintain at scale.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Higher initial setup complexity; provides better observability and targeted monitoring (CloudWatch).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1307445"/>
                  </a:ext>
                </a:extLst>
              </a:tr>
              <a:tr h="72011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Cost Efficiency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Lower initial infrastructure costs; costs escalate quickly and inefficiently at scale.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Higher initial costs; achieves 40% reduction at scale through efficient auto-scaling (ECS).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519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6611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3F91-F8A8-AF62-C1EB-93141B98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890" y="101730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AWS Service Cost Estimation (Monthly)</a:t>
            </a:r>
            <a:endParaRPr lang="en-US" sz="40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D6EB516-0D7C-8970-E352-668A122416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6891103"/>
              </p:ext>
            </p:extLst>
          </p:nvPr>
        </p:nvGraphicFramePr>
        <p:xfrm>
          <a:off x="511539" y="1390884"/>
          <a:ext cx="11168921" cy="50285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92230">
                  <a:extLst>
                    <a:ext uri="{9D8B030D-6E8A-4147-A177-3AD203B41FA5}">
                      <a16:colId xmlns:a16="http://schemas.microsoft.com/office/drawing/2014/main" val="607265051"/>
                    </a:ext>
                  </a:extLst>
                </a:gridCol>
                <a:gridCol w="4539210">
                  <a:extLst>
                    <a:ext uri="{9D8B030D-6E8A-4147-A177-3AD203B41FA5}">
                      <a16:colId xmlns:a16="http://schemas.microsoft.com/office/drawing/2014/main" val="3305914150"/>
                    </a:ext>
                  </a:extLst>
                </a:gridCol>
                <a:gridCol w="2428407">
                  <a:extLst>
                    <a:ext uri="{9D8B030D-6E8A-4147-A177-3AD203B41FA5}">
                      <a16:colId xmlns:a16="http://schemas.microsoft.com/office/drawing/2014/main" val="3772357262"/>
                    </a:ext>
                  </a:extLst>
                </a:gridCol>
                <a:gridCol w="1409074">
                  <a:extLst>
                    <a:ext uri="{9D8B030D-6E8A-4147-A177-3AD203B41FA5}">
                      <a16:colId xmlns:a16="http://schemas.microsoft.com/office/drawing/2014/main" val="148053861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AWS Service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Usage Metric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Estimated Monthly Cost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Annual Cost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232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ECS Fargate (Compute)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2 tasks × 0.5 vCPU, 1GB RAM (24/7 Baseline)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$45.60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$547.20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0761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RDS MySQL (Transactional DB)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Multi-AZ, db.t3.small (24/7 HA)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$180.00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$2,160.00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3298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DynamoDB (NoSQL/Sessions)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100 GB storage + estimated on-demand read/write capacity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$75.00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$900.00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5184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ElastiCache (Redis) (Caching)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cache.t3.micro (24/7)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$22.50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$270.00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65924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S3 Storage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500 GB Standard Storage + data transfer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$35.00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$420.00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28576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CloudFront (CDN)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10 TB data transfer out (Global Content Delivery)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$85.00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$1,020.00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15593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Application Load Balancer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1 ALB + estimated Load Balancer Capacity Units (LCUs)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$22.50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$270.00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2501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Route 53 (DNS)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1 hosted zone + 1M queries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$12.50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$150.00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47246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CloudWatch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Logs + alarms (estimated)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$25.00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$300.00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2232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Total Estimated Monthly Cost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$503.10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$6,037.20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20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314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2193C2-91C1-C12A-2E01-E956EFDF1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24" y="520400"/>
            <a:ext cx="10664865" cy="5817199"/>
          </a:xfrm>
        </p:spPr>
      </p:pic>
    </p:spTree>
    <p:extLst>
      <p:ext uri="{BB962C8B-B14F-4D97-AF65-F5344CB8AC3E}">
        <p14:creationId xmlns:p14="http://schemas.microsoft.com/office/powerpoint/2010/main" val="203996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E66612-7647-9F2D-47FC-BA2B276F1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11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C36E94-0603-8F96-2713-6D1AEC18B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80" y="758337"/>
            <a:ext cx="10417528" cy="5682288"/>
          </a:xfrm>
        </p:spPr>
      </p:pic>
    </p:spTree>
    <p:extLst>
      <p:ext uri="{BB962C8B-B14F-4D97-AF65-F5344CB8AC3E}">
        <p14:creationId xmlns:p14="http://schemas.microsoft.com/office/powerpoint/2010/main" val="2773021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A387C-2999-C4F0-F580-8700D68AA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8043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Monolithic Bottleneck in E-Commerce</a:t>
            </a:r>
            <a:br>
              <a:rPr lang="en-GB" b="1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3D6DA-C402-D8EB-C076-211EC01F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565"/>
            <a:ext cx="10515600" cy="7976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Traditional e-commerce platforms, built on monolithic architectures, face critical failures during high-traffic events.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B1DD2-5845-ACD1-EA25-1B25460BD6D8}"/>
              </a:ext>
            </a:extLst>
          </p:cNvPr>
          <p:cNvSpPr txBox="1"/>
          <p:nvPr/>
        </p:nvSpPr>
        <p:spPr>
          <a:xfrm>
            <a:off x="838200" y="3251959"/>
            <a:ext cx="3239124" cy="2758202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Inefficient Scaling &amp; Cost</a:t>
            </a:r>
          </a:p>
          <a:p>
            <a:pPr algn="ctr"/>
            <a:r>
              <a:rPr lang="en-GB" dirty="0"/>
              <a:t>Scaling a monolith is "all-or-nothing," duplicating idle services and leading to massive resource wastage and prohibitive cloud costs.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CFC631-B1D0-AA10-C113-834251C68486}"/>
              </a:ext>
            </a:extLst>
          </p:cNvPr>
          <p:cNvSpPr txBox="1"/>
          <p:nvPr/>
        </p:nvSpPr>
        <p:spPr>
          <a:xfrm>
            <a:off x="4856814" y="3251959"/>
            <a:ext cx="2998032" cy="2758202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Cascading System Failures</a:t>
            </a:r>
          </a:p>
          <a:p>
            <a:pPr algn="ctr"/>
            <a:r>
              <a:rPr lang="en-GB" dirty="0"/>
              <a:t>Lack of fault isolation means a minor bug can crash the entire checkout process, causing total service outages.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5B0DC4-C04E-C599-99B3-26EA46052C37}"/>
              </a:ext>
            </a:extLst>
          </p:cNvPr>
          <p:cNvSpPr txBox="1"/>
          <p:nvPr/>
        </p:nvSpPr>
        <p:spPr>
          <a:xfrm>
            <a:off x="8490679" y="3251959"/>
            <a:ext cx="2863121" cy="2758202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Deployment Stagnation</a:t>
            </a:r>
          </a:p>
          <a:p>
            <a:pPr algn="ctr"/>
            <a:r>
              <a:rPr lang="en-GB" dirty="0"/>
              <a:t>Minor updates require full system rebuilds, stifling innovation and slowing security patches.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53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ED9F4-23BA-8DBE-5799-349E0FD9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45" y="3037619"/>
            <a:ext cx="4001034" cy="275774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600" b="1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Project Executive Summary</a:t>
            </a:r>
            <a:br>
              <a:rPr lang="en-US" sz="6600" b="1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6600" kern="1200" dirty="0">
              <a:solidFill>
                <a:schemeClr val="tx2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593F3B-9CA1-ABA2-D9C5-A5FE7C05D06F}"/>
              </a:ext>
            </a:extLst>
          </p:cNvPr>
          <p:cNvSpPr txBox="1"/>
          <p:nvPr/>
        </p:nvSpPr>
        <p:spPr>
          <a:xfrm>
            <a:off x="6590888" y="2509588"/>
            <a:ext cx="4623453" cy="190690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1" kern="1200" dirty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Solution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decoupled microservices ecosystem using the "Online Boutique" application for high availability and fault tolerance.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DC6D7-FF24-753B-F3F0-C5410D29F540}"/>
              </a:ext>
            </a:extLst>
          </p:cNvPr>
          <p:cNvSpPr txBox="1"/>
          <p:nvPr/>
        </p:nvSpPr>
        <p:spPr>
          <a:xfrm>
            <a:off x="6707805" y="226809"/>
            <a:ext cx="4389620" cy="19069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400" b="1" dirty="0">
                <a:solidFill>
                  <a:srgbClr val="C00000"/>
                </a:solidFill>
              </a:rPr>
              <a:t>Challenge</a:t>
            </a:r>
            <a:endParaRPr lang="en-GB" sz="2400" b="1">
              <a:solidFill>
                <a:srgbClr val="C00000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GB" dirty="0"/>
              <a:t>Rigid, monolithic legacy systems lead to latency, outages, and degraded customer experience.</a:t>
            </a:r>
            <a:endParaRPr lang="en-GB"/>
          </a:p>
          <a:p>
            <a:pPr algn="ctr">
              <a:spcAft>
                <a:spcPts val="600"/>
              </a:spcAft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F3927-0CB5-4C7B-4A9D-E3AF99AE8421}"/>
              </a:ext>
            </a:extLst>
          </p:cNvPr>
          <p:cNvSpPr txBox="1"/>
          <p:nvPr/>
        </p:nvSpPr>
        <p:spPr>
          <a:xfrm>
            <a:off x="6707805" y="4809416"/>
            <a:ext cx="4623453" cy="18217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AWS Strategy</a:t>
            </a:r>
          </a:p>
          <a:p>
            <a:pPr algn="ctr">
              <a:spcAft>
                <a:spcPts val="600"/>
              </a:spcAft>
            </a:pPr>
            <a:r>
              <a:rPr lang="en-US" dirty="0"/>
              <a:t>Multi-tiered VPC across Availability Zones, ECS with Fargate, dual-load-balancer, DynamoDB, Elastic Cache, and robust security.</a:t>
            </a:r>
          </a:p>
        </p:txBody>
      </p:sp>
    </p:spTree>
    <p:extLst>
      <p:ext uri="{BB962C8B-B14F-4D97-AF65-F5344CB8AC3E}">
        <p14:creationId xmlns:p14="http://schemas.microsoft.com/office/powerpoint/2010/main" val="2453580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2F66-34C1-61A8-E25B-16765066F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548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Key Outcomes &amp; Value</a:t>
            </a:r>
            <a:br>
              <a:rPr lang="en-US" sz="48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US" sz="4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BD08F-9839-3927-2A7C-A3E00778F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352"/>
            <a:ext cx="10515600" cy="8426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Our microservices architecture delivers a robust, production-ready environment.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CD7AA-EA5B-657A-30A1-5A26926A1B4B}"/>
              </a:ext>
            </a:extLst>
          </p:cNvPr>
          <p:cNvSpPr txBox="1"/>
          <p:nvPr/>
        </p:nvSpPr>
        <p:spPr>
          <a:xfrm>
            <a:off x="739514" y="3334939"/>
            <a:ext cx="3267856" cy="2962513"/>
          </a:xfrm>
          <a:prstGeom prst="round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99.9%</a:t>
            </a:r>
          </a:p>
          <a:p>
            <a:pPr algn="ctr"/>
            <a:r>
              <a:rPr lang="en-GB" sz="2800" b="1" dirty="0"/>
              <a:t>Availability Target</a:t>
            </a:r>
          </a:p>
          <a:p>
            <a:pPr algn="ctr"/>
            <a:r>
              <a:rPr lang="en-GB" sz="2800" dirty="0"/>
              <a:t>Achieved through multi-AZ deployment</a:t>
            </a:r>
            <a:r>
              <a:rPr lang="en-GB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BE275-DCDF-1125-FFF7-44FB9911BBAA}"/>
              </a:ext>
            </a:extLst>
          </p:cNvPr>
          <p:cNvSpPr txBox="1"/>
          <p:nvPr/>
        </p:nvSpPr>
        <p:spPr>
          <a:xfrm>
            <a:off x="4462072" y="3334939"/>
            <a:ext cx="3267856" cy="2962513"/>
          </a:xfrm>
          <a:prstGeom prst="round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Automated Scalability</a:t>
            </a:r>
          </a:p>
          <a:p>
            <a:pPr algn="ctr"/>
            <a:r>
              <a:rPr lang="en-GB" sz="2800" dirty="0"/>
              <a:t>Adjusts compute resources based on real-time demand.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576EA-1146-DAA0-D19C-9ADA4B92EE15}"/>
              </a:ext>
            </a:extLst>
          </p:cNvPr>
          <p:cNvSpPr txBox="1"/>
          <p:nvPr/>
        </p:nvSpPr>
        <p:spPr>
          <a:xfrm>
            <a:off x="8184630" y="3334939"/>
            <a:ext cx="2918085" cy="2962513"/>
          </a:xfrm>
          <a:prstGeom prst="round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Reduced Attack Surface</a:t>
            </a:r>
          </a:p>
          <a:p>
            <a:pPr algn="ctr"/>
            <a:r>
              <a:rPr lang="en-GB" sz="2800" dirty="0"/>
              <a:t>Application logic isolated from the public internet.</a:t>
            </a:r>
          </a:p>
        </p:txBody>
      </p:sp>
    </p:spTree>
    <p:extLst>
      <p:ext uri="{BB962C8B-B14F-4D97-AF65-F5344CB8AC3E}">
        <p14:creationId xmlns:p14="http://schemas.microsoft.com/office/powerpoint/2010/main" val="192764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B99A-9712-D03D-EF75-E769EF24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325"/>
            <a:ext cx="10515600" cy="1148882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Architectural Overview</a:t>
            </a:r>
            <a:br>
              <a:rPr lang="en-US" sz="5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US" sz="5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D45B31-017C-7224-BF37-524CFCAED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414" y="1848343"/>
            <a:ext cx="9107171" cy="4305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57980-0E46-1FB5-AF66-54DB4AECD977}"/>
              </a:ext>
            </a:extLst>
          </p:cNvPr>
          <p:cNvSpPr txBox="1"/>
          <p:nvPr/>
        </p:nvSpPr>
        <p:spPr>
          <a:xfrm>
            <a:off x="838200" y="1229717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 multi-tier microservices architecture with discrete functional components communicating via REST APIs.</a:t>
            </a:r>
          </a:p>
        </p:txBody>
      </p:sp>
    </p:spTree>
    <p:extLst>
      <p:ext uri="{BB962C8B-B14F-4D97-AF65-F5344CB8AC3E}">
        <p14:creationId xmlns:p14="http://schemas.microsoft.com/office/powerpoint/2010/main" val="2528674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5892805-D30F-0A8C-7BA1-F2AF282EFA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215" y="29889"/>
            <a:ext cx="4313569" cy="679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66223-7AF9-EFFF-586E-B10A79E03E10}"/>
              </a:ext>
            </a:extLst>
          </p:cNvPr>
          <p:cNvSpPr txBox="1"/>
          <p:nvPr/>
        </p:nvSpPr>
        <p:spPr>
          <a:xfrm>
            <a:off x="449704" y="5981075"/>
            <a:ext cx="2803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Diagrame1.1:Architecture</a:t>
            </a:r>
          </a:p>
        </p:txBody>
      </p:sp>
    </p:spTree>
    <p:extLst>
      <p:ext uri="{BB962C8B-B14F-4D97-AF65-F5344CB8AC3E}">
        <p14:creationId xmlns:p14="http://schemas.microsoft.com/office/powerpoint/2010/main" val="1565880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Amazon S3 Integration: Amazon Simple Storage Service | Cleo">
            <a:extLst>
              <a:ext uri="{FF2B5EF4-FFF2-40B4-BE49-F238E27FC236}">
                <a16:creationId xmlns:a16="http://schemas.microsoft.com/office/drawing/2014/main" id="{8428B0F9-5D91-9205-D77A-25FE31C11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807" y="2399734"/>
            <a:ext cx="2028991" cy="117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D97DE-C82A-4AA7-A065-55EA8C35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69" y="560036"/>
            <a:ext cx="10515600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Core Component Analysis</a:t>
            </a:r>
            <a:br>
              <a:rPr lang="en-US" sz="5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US" sz="5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1B506-9390-E080-556B-B959596B9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728" y="1513898"/>
            <a:ext cx="10515600" cy="4678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Key AWS services utilized in our scalable e-commerce solution.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F3BB9-28C3-84BA-8260-F81BA3B22E5E}"/>
              </a:ext>
            </a:extLst>
          </p:cNvPr>
          <p:cNvSpPr txBox="1"/>
          <p:nvPr/>
        </p:nvSpPr>
        <p:spPr>
          <a:xfrm>
            <a:off x="160791" y="3639470"/>
            <a:ext cx="2604072" cy="2801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Compute</a:t>
            </a:r>
          </a:p>
          <a:p>
            <a:pPr algn="ctr"/>
            <a:r>
              <a:rPr lang="en-US" sz="2000" dirty="0"/>
              <a:t>ECS Fargate for serverless container management, EC2 Auto Scaling for web servers.</a:t>
            </a:r>
          </a:p>
          <a:p>
            <a:pPr algn="ctr"/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F670A-8811-B569-5036-A14D248EF558}"/>
              </a:ext>
            </a:extLst>
          </p:cNvPr>
          <p:cNvSpPr txBox="1"/>
          <p:nvPr/>
        </p:nvSpPr>
        <p:spPr>
          <a:xfrm>
            <a:off x="3007323" y="3726368"/>
            <a:ext cx="2743201" cy="24857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Storage &amp; Database</a:t>
            </a:r>
          </a:p>
          <a:p>
            <a:pPr algn="ctr"/>
            <a:r>
              <a:rPr lang="en-US" sz="2000" dirty="0"/>
              <a:t>DynamoDB, S3, and Elastic Cache for diverse data persistence and caching needs.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1AE6C-6CAF-55D1-1911-D439BC04F365}"/>
              </a:ext>
            </a:extLst>
          </p:cNvPr>
          <p:cNvSpPr txBox="1"/>
          <p:nvPr/>
        </p:nvSpPr>
        <p:spPr>
          <a:xfrm>
            <a:off x="6126600" y="3729508"/>
            <a:ext cx="2873743" cy="24857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Networking &amp; Delivery</a:t>
            </a:r>
          </a:p>
          <a:p>
            <a:pPr algn="ctr"/>
            <a:r>
              <a:rPr lang="en-US" sz="2000" dirty="0"/>
              <a:t>Route 53, CloudFront, and Elastic Load Balancing for efficient traffic management.</a:t>
            </a:r>
          </a:p>
          <a:p>
            <a:pPr algn="ctr"/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9207B-4E99-6BF5-D8A5-29E0C2CF7126}"/>
              </a:ext>
            </a:extLst>
          </p:cNvPr>
          <p:cNvSpPr txBox="1"/>
          <p:nvPr/>
        </p:nvSpPr>
        <p:spPr>
          <a:xfrm>
            <a:off x="9308170" y="3640647"/>
            <a:ext cx="2743202" cy="2801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Analytics &amp; ML</a:t>
            </a:r>
          </a:p>
          <a:p>
            <a:pPr algn="ctr"/>
            <a:r>
              <a:rPr lang="en-US" sz="2000" dirty="0"/>
              <a:t>Personalize, Elasticsearch, and Pinpoint for intelligent recommendations and engagement.</a:t>
            </a:r>
          </a:p>
          <a:p>
            <a:pPr algn="ctr"/>
            <a:endParaRPr lang="en-US" sz="2000" dirty="0"/>
          </a:p>
        </p:txBody>
      </p:sp>
      <p:pic>
        <p:nvPicPr>
          <p:cNvPr id="4098" name="Picture 2" descr="Introduction to Amazon Elastic Compute Cloud (EC2) | by Meriem Terki |  Medium">
            <a:extLst>
              <a:ext uri="{FF2B5EF4-FFF2-40B4-BE49-F238E27FC236}">
                <a16:creationId xmlns:a16="http://schemas.microsoft.com/office/drawing/2014/main" id="{D24E9B71-FFAC-93BA-54A3-CBDCBF0DBD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1" r="5471" b="39739"/>
          <a:stretch>
            <a:fillRect/>
          </a:stretch>
        </p:blipFill>
        <p:spPr bwMode="auto">
          <a:xfrm>
            <a:off x="-683379" y="2334974"/>
            <a:ext cx="2832748" cy="109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is Auto-Scaling? ⚙️ Definition, Types, Benefits">
            <a:extLst>
              <a:ext uri="{FF2B5EF4-FFF2-40B4-BE49-F238E27FC236}">
                <a16:creationId xmlns:a16="http://schemas.microsoft.com/office/drawing/2014/main" id="{FE8CEC59-3AAE-7B6C-2127-AF044AAFA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7" t="37605" r="38927" b="19751"/>
          <a:stretch>
            <a:fillRect/>
          </a:stretch>
        </p:blipFill>
        <p:spPr bwMode="auto">
          <a:xfrm>
            <a:off x="1339505" y="2627039"/>
            <a:ext cx="709030" cy="72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mazon DynamoDB - Wikipedia">
            <a:extLst>
              <a:ext uri="{FF2B5EF4-FFF2-40B4-BE49-F238E27FC236}">
                <a16:creationId xmlns:a16="http://schemas.microsoft.com/office/drawing/2014/main" id="{01FB9CCE-11AC-833A-EF60-FC3084FF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621" y="2440209"/>
            <a:ext cx="1207371" cy="109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AWS Route53 — Records &amp; Routing Policies | by Gaurav Gupta | Medium">
            <a:extLst>
              <a:ext uri="{FF2B5EF4-FFF2-40B4-BE49-F238E27FC236}">
                <a16:creationId xmlns:a16="http://schemas.microsoft.com/office/drawing/2014/main" id="{079771E4-14C0-030E-F9F8-CF9147D94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r="55485"/>
          <a:stretch>
            <a:fillRect/>
          </a:stretch>
        </p:blipFill>
        <p:spPr bwMode="auto">
          <a:xfrm>
            <a:off x="5959628" y="2548380"/>
            <a:ext cx="886937" cy="102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AWS CloudFront: A Comprehensive Guide to Accelerating Content Delivery | by  Alice the Architect | AWS in Plain English">
            <a:extLst>
              <a:ext uri="{FF2B5EF4-FFF2-40B4-BE49-F238E27FC236}">
                <a16:creationId xmlns:a16="http://schemas.microsoft.com/office/drawing/2014/main" id="{D9F5D8D5-FBF0-E844-6BBD-1877C3B8C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655" y="2625357"/>
            <a:ext cx="811557" cy="81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AWS ELB Monitoring with Instana | IBM">
            <a:extLst>
              <a:ext uri="{FF2B5EF4-FFF2-40B4-BE49-F238E27FC236}">
                <a16:creationId xmlns:a16="http://schemas.microsoft.com/office/drawing/2014/main" id="{FCA05391-45B0-586C-2C30-E37996B47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020" y="2209936"/>
            <a:ext cx="2177316" cy="164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AWS Elastic Search | AWS Analytics">
            <a:extLst>
              <a:ext uri="{FF2B5EF4-FFF2-40B4-BE49-F238E27FC236}">
                <a16:creationId xmlns:a16="http://schemas.microsoft.com/office/drawing/2014/main" id="{11C92800-4609-40DC-EBCC-D5AFEDDBF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387" y="2334974"/>
            <a:ext cx="1028941" cy="126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27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17E9-6915-1BAD-6F5A-6144EA5BA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02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 Flow Description</a:t>
            </a:r>
            <a:b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A39FFD-D28B-03C3-3746-07EEBAB7EEE4}"/>
              </a:ext>
            </a:extLst>
          </p:cNvPr>
          <p:cNvSpPr txBox="1"/>
          <p:nvPr/>
        </p:nvSpPr>
        <p:spPr>
          <a:xfrm>
            <a:off x="1169234" y="1341503"/>
            <a:ext cx="33727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DNS Resolution &amp; CDN</a:t>
            </a:r>
          </a:p>
          <a:p>
            <a:r>
              <a:rPr lang="en-GB" dirty="0"/>
              <a:t>Users access via </a:t>
            </a:r>
            <a:r>
              <a:rPr lang="en-GB" dirty="0">
                <a:solidFill>
                  <a:srgbClr val="C00000"/>
                </a:solidFill>
              </a:rPr>
              <a:t>Route 53</a:t>
            </a:r>
            <a:r>
              <a:rPr lang="en-GB" dirty="0"/>
              <a:t>; static assets served by CloudFront from </a:t>
            </a:r>
            <a:r>
              <a:rPr lang="en-GB" dirty="0">
                <a:solidFill>
                  <a:srgbClr val="C00000"/>
                </a:solidFill>
              </a:rPr>
              <a:t>S3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1C5A3-15B3-08BC-9DE5-CA93AA480059}"/>
              </a:ext>
            </a:extLst>
          </p:cNvPr>
          <p:cNvSpPr txBox="1"/>
          <p:nvPr/>
        </p:nvSpPr>
        <p:spPr>
          <a:xfrm>
            <a:off x="3525187" y="2355731"/>
            <a:ext cx="3372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Frontend &amp; Microservices</a:t>
            </a:r>
          </a:p>
          <a:p>
            <a:r>
              <a:rPr lang="en-GB" dirty="0"/>
              <a:t>Traffic to web servers (</a:t>
            </a:r>
            <a:r>
              <a:rPr lang="en-GB" dirty="0">
                <a:solidFill>
                  <a:srgbClr val="C00000"/>
                </a:solidFill>
              </a:rPr>
              <a:t>EC2 Auto Scaling</a:t>
            </a:r>
            <a:r>
              <a:rPr lang="en-GB" dirty="0"/>
              <a:t>), then to </a:t>
            </a:r>
            <a:r>
              <a:rPr lang="en-GB" dirty="0">
                <a:solidFill>
                  <a:srgbClr val="C00000"/>
                </a:solidFill>
              </a:rPr>
              <a:t>ECS Fargate microservices</a:t>
            </a:r>
            <a:r>
              <a:rPr lang="en-GB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9BB4C-2046-B417-55F3-F365385C1F67}"/>
              </a:ext>
            </a:extLst>
          </p:cNvPr>
          <p:cNvSpPr txBox="1"/>
          <p:nvPr/>
        </p:nvSpPr>
        <p:spPr>
          <a:xfrm>
            <a:off x="6172080" y="3733090"/>
            <a:ext cx="3372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Data Persistence</a:t>
            </a:r>
          </a:p>
          <a:p>
            <a:r>
              <a:rPr lang="en-GB" dirty="0"/>
              <a:t>Product/Analytics services use </a:t>
            </a:r>
            <a:r>
              <a:rPr lang="en-GB" dirty="0">
                <a:solidFill>
                  <a:srgbClr val="C00000"/>
                </a:solidFill>
              </a:rPr>
              <a:t>DynamoDB.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DCB7C-B05D-46FF-8D8C-242BB65B6740}"/>
              </a:ext>
            </a:extLst>
          </p:cNvPr>
          <p:cNvSpPr txBox="1"/>
          <p:nvPr/>
        </p:nvSpPr>
        <p:spPr>
          <a:xfrm>
            <a:off x="8122171" y="4833450"/>
            <a:ext cx="3372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AI &amp; Marketing</a:t>
            </a:r>
          </a:p>
          <a:p>
            <a:r>
              <a:rPr lang="en-GB" dirty="0"/>
              <a:t>User </a:t>
            </a:r>
            <a:r>
              <a:rPr lang="en-GB" dirty="0" err="1"/>
              <a:t>behavior</a:t>
            </a:r>
            <a:r>
              <a:rPr lang="en-GB" dirty="0"/>
              <a:t> to </a:t>
            </a:r>
            <a:r>
              <a:rPr lang="en-GB" dirty="0">
                <a:solidFill>
                  <a:srgbClr val="C00000"/>
                </a:solidFill>
              </a:rPr>
              <a:t>AWS Personalize</a:t>
            </a:r>
            <a:r>
              <a:rPr lang="en-GB" dirty="0"/>
              <a:t>; triggers to </a:t>
            </a:r>
            <a:r>
              <a:rPr lang="en-GB" dirty="0">
                <a:solidFill>
                  <a:srgbClr val="C00000"/>
                </a:solidFill>
              </a:rPr>
              <a:t>AWS Pinpoint</a:t>
            </a:r>
            <a:r>
              <a:rPr lang="en-GB" dirty="0"/>
              <a:t> for engagement.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C4DDD-8184-6446-90DE-30DD94B12B02}"/>
              </a:ext>
            </a:extLst>
          </p:cNvPr>
          <p:cNvSpPr txBox="1"/>
          <p:nvPr/>
        </p:nvSpPr>
        <p:spPr>
          <a:xfrm>
            <a:off x="853190" y="894331"/>
            <a:ext cx="8731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 streamlined process from user access to backend operations and analytics.</a:t>
            </a:r>
          </a:p>
          <a:p>
            <a:endParaRPr lang="en-US" sz="2000" dirty="0"/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6FE394F7-137D-7CEC-F2D3-F9E8C70FB0E3}"/>
              </a:ext>
            </a:extLst>
          </p:cNvPr>
          <p:cNvSpPr/>
          <p:nvPr/>
        </p:nvSpPr>
        <p:spPr>
          <a:xfrm rot="5400000">
            <a:off x="7018705" y="4712718"/>
            <a:ext cx="802852" cy="1044316"/>
          </a:xfrm>
          <a:prstGeom prst="bentUpArrow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92CFC51D-3153-2D6C-BF4D-D471B46EAC96}"/>
              </a:ext>
            </a:extLst>
          </p:cNvPr>
          <p:cNvSpPr/>
          <p:nvPr/>
        </p:nvSpPr>
        <p:spPr>
          <a:xfrm rot="5400000">
            <a:off x="2408420" y="2498362"/>
            <a:ext cx="764498" cy="1139252"/>
          </a:xfrm>
          <a:prstGeom prst="bentUp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3B6F6BB0-63B9-1AD6-00FE-A12CCA1A852D}"/>
              </a:ext>
            </a:extLst>
          </p:cNvPr>
          <p:cNvSpPr/>
          <p:nvPr/>
        </p:nvSpPr>
        <p:spPr>
          <a:xfrm rot="5400000">
            <a:off x="4737358" y="3201530"/>
            <a:ext cx="782305" cy="1615189"/>
          </a:xfrm>
          <a:prstGeom prst="bentUp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17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263</TotalTime>
  <Words>1182</Words>
  <Application>Microsoft Office PowerPoint</Application>
  <PresentationFormat>Widescreen</PresentationFormat>
  <Paragraphs>164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Meiryo</vt:lpstr>
      <vt:lpstr>Aptos</vt:lpstr>
      <vt:lpstr>Aptos Display</vt:lpstr>
      <vt:lpstr>Arial</vt:lpstr>
      <vt:lpstr>Bernard MT Condensed</vt:lpstr>
      <vt:lpstr>Calibri</vt:lpstr>
      <vt:lpstr>Stencil</vt:lpstr>
      <vt:lpstr>Times New Roman</vt:lpstr>
      <vt:lpstr>Office Theme</vt:lpstr>
      <vt:lpstr>Group Members </vt:lpstr>
      <vt:lpstr>Scalable E-Commerce with Microservices on AWS </vt:lpstr>
      <vt:lpstr>The Monolithic Bottleneck in E-Commerce </vt:lpstr>
      <vt:lpstr>Project Executive Summary </vt:lpstr>
      <vt:lpstr>Key Outcomes &amp; Value </vt:lpstr>
      <vt:lpstr>Architectural Overview </vt:lpstr>
      <vt:lpstr>PowerPoint Presentation</vt:lpstr>
      <vt:lpstr>Core Component Analysis </vt:lpstr>
      <vt:lpstr>Data Flow Description </vt:lpstr>
      <vt:lpstr>Implementation Report</vt:lpstr>
      <vt:lpstr>VPC</vt:lpstr>
      <vt:lpstr>NAT Gateway</vt:lpstr>
      <vt:lpstr>IGW</vt:lpstr>
      <vt:lpstr>PowerPoint Presentation</vt:lpstr>
      <vt:lpstr>Policies </vt:lpstr>
      <vt:lpstr>Database and Storage Layer</vt:lpstr>
      <vt:lpstr>PowerPoint Presentation</vt:lpstr>
      <vt:lpstr>Containerization and ECS Deployment</vt:lpstr>
      <vt:lpstr>PowerPoint Presentation</vt:lpstr>
      <vt:lpstr>Lambda Functions</vt:lpstr>
      <vt:lpstr>API Gateway</vt:lpstr>
      <vt:lpstr>Frontend and Content Delivery</vt:lpstr>
      <vt:lpstr>Monitoring and Maintenance</vt:lpstr>
      <vt:lpstr>Results</vt:lpstr>
      <vt:lpstr>Monolithic vs. Microservices </vt:lpstr>
      <vt:lpstr>AWS Service Cost Estimation (Monthly)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bsse23013</dc:creator>
  <cp:lastModifiedBy>bsse23001</cp:lastModifiedBy>
  <cp:revision>7</cp:revision>
  <dcterms:created xsi:type="dcterms:W3CDTF">2025-12-18T05:51:54Z</dcterms:created>
  <dcterms:modified xsi:type="dcterms:W3CDTF">2026-01-03T12:19:31Z</dcterms:modified>
</cp:coreProperties>
</file>